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9"/>
  </p:notesMasterIdLst>
  <p:sldIdLst>
    <p:sldId id="256" r:id="rId2"/>
    <p:sldId id="258" r:id="rId3"/>
    <p:sldId id="259" r:id="rId4"/>
    <p:sldId id="261" r:id="rId5"/>
    <p:sldId id="286" r:id="rId6"/>
    <p:sldId id="284" r:id="rId7"/>
    <p:sldId id="285" r:id="rId8"/>
    <p:sldId id="288" r:id="rId9"/>
    <p:sldId id="289" r:id="rId10"/>
    <p:sldId id="290" r:id="rId11"/>
    <p:sldId id="291" r:id="rId12"/>
    <p:sldId id="265" r:id="rId13"/>
    <p:sldId id="293" r:id="rId14"/>
    <p:sldId id="294" r:id="rId15"/>
    <p:sldId id="295" r:id="rId16"/>
    <p:sldId id="301" r:id="rId17"/>
    <p:sldId id="292" r:id="rId18"/>
    <p:sldId id="296" r:id="rId19"/>
    <p:sldId id="271" r:id="rId20"/>
    <p:sldId id="268" r:id="rId21"/>
    <p:sldId id="273" r:id="rId22"/>
    <p:sldId id="297" r:id="rId23"/>
    <p:sldId id="267" r:id="rId24"/>
    <p:sldId id="298" r:id="rId25"/>
    <p:sldId id="299" r:id="rId26"/>
    <p:sldId id="300" r:id="rId27"/>
    <p:sldId id="279" r:id="rId28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Lato" panose="020F0502020204030203" pitchFamily="34" charset="77"/>
      <p:regular r:id="rId31"/>
      <p:bold r:id="rId32"/>
      <p:italic r:id="rId33"/>
      <p:boldItalic r:id="rId34"/>
    </p:embeddedFont>
    <p:embeddedFont>
      <p:font typeface="Raleway" panose="020B0503030101060003" pitchFamily="34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D60"/>
    <a:srgbClr val="2F8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1A6615-2C47-4BB3-AEFC-F0FD61C1CFD6}">
  <a:tblStyle styleId="{5C1A6615-2C47-4BB3-AEFC-F0FD61C1CF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1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479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957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180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862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044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270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620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491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3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43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963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574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10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824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197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22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606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5323800"/>
            <a:ext cx="3047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5323800"/>
            <a:ext cx="3047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3047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386404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879107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0" y="519545"/>
            <a:ext cx="9143999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Heterogenous</a:t>
            </a:r>
            <a:r>
              <a:rPr lang="en" dirty="0"/>
              <a:t> Multi-Agent Deep Reinforcement Learning for Traffic Lights Control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4106E1-8E54-D54E-AC1D-A6EE3297EB4E}"/>
              </a:ext>
            </a:extLst>
          </p:cNvPr>
          <p:cNvSpPr txBox="1"/>
          <p:nvPr/>
        </p:nvSpPr>
        <p:spPr>
          <a:xfrm>
            <a:off x="475013" y="4118244"/>
            <a:ext cx="5557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185C5"/>
                </a:solidFill>
                <a:latin typeface="Raleway"/>
                <a:sym typeface="Raleway"/>
              </a:rPr>
              <a:t>Authors:</a:t>
            </a:r>
          </a:p>
          <a:p>
            <a:endParaRPr lang="en-US" sz="2400" dirty="0">
              <a:solidFill>
                <a:srgbClr val="2185C5"/>
              </a:solidFill>
              <a:latin typeface="Raleway"/>
              <a:sym typeface="Raleway"/>
            </a:endParaRPr>
          </a:p>
          <a:p>
            <a:pPr lvl="1"/>
            <a:r>
              <a:rPr lang="en-US" sz="2400" dirty="0" err="1">
                <a:solidFill>
                  <a:srgbClr val="2185C5"/>
                </a:solidFill>
                <a:latin typeface="Raleway"/>
                <a:sym typeface="Raleway"/>
              </a:rPr>
              <a:t>Jeancarlo</a:t>
            </a:r>
            <a:r>
              <a:rPr lang="en-US" sz="2400" dirty="0">
                <a:solidFill>
                  <a:srgbClr val="2185C5"/>
                </a:solidFill>
                <a:latin typeface="Raleway"/>
                <a:sym typeface="Raleway"/>
              </a:rPr>
              <a:t> </a:t>
            </a:r>
            <a:r>
              <a:rPr lang="en-US" sz="2400" dirty="0" err="1">
                <a:solidFill>
                  <a:srgbClr val="2185C5"/>
                </a:solidFill>
                <a:latin typeface="Raleway"/>
                <a:sym typeface="Raleway"/>
              </a:rPr>
              <a:t>Argüello</a:t>
            </a:r>
            <a:r>
              <a:rPr lang="en-US" sz="2400" dirty="0">
                <a:solidFill>
                  <a:srgbClr val="2185C5"/>
                </a:solidFill>
                <a:latin typeface="Raleway"/>
                <a:sym typeface="Raleway"/>
              </a:rPr>
              <a:t> Calvo</a:t>
            </a:r>
          </a:p>
          <a:p>
            <a:pPr lvl="1"/>
            <a:r>
              <a:rPr lang="en-US" sz="2400" dirty="0">
                <a:solidFill>
                  <a:srgbClr val="2185C5"/>
                </a:solidFill>
                <a:latin typeface="Raleway"/>
                <a:sym typeface="Raleway"/>
              </a:rPr>
              <a:t>Ivana </a:t>
            </a:r>
            <a:r>
              <a:rPr lang="en-US" sz="2400" dirty="0" err="1">
                <a:solidFill>
                  <a:srgbClr val="2185C5"/>
                </a:solidFill>
                <a:latin typeface="Raleway"/>
                <a:sym typeface="Raleway"/>
              </a:rPr>
              <a:t>Dusparic</a:t>
            </a:r>
            <a:endParaRPr lang="en-US" sz="2400" dirty="0">
              <a:solidFill>
                <a:srgbClr val="2185C5"/>
              </a:solidFill>
              <a:latin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36" y="274650"/>
            <a:ext cx="694066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Prioritized Experience Replay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15636" y="1417650"/>
            <a:ext cx="8372104" cy="51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IE" dirty="0"/>
          </a:p>
          <a:p>
            <a:r>
              <a:rPr lang="en-IE" sz="3200" dirty="0"/>
              <a:t>More frequently samples transitions from which there is a high expected learning progress</a:t>
            </a:r>
            <a:endParaRPr lang="en-IE" sz="600" dirty="0"/>
          </a:p>
          <a:p>
            <a:pPr lvl="1"/>
            <a:endParaRPr lang="en-IE" sz="1800" dirty="0"/>
          </a:p>
          <a:p>
            <a:endParaRPr lang="en-IE" sz="24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858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36" y="274650"/>
            <a:ext cx="694066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Dueling Network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15636" y="1417650"/>
            <a:ext cx="8372104" cy="51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IE" dirty="0"/>
          </a:p>
          <a:p>
            <a:r>
              <a:rPr lang="en-IE" sz="2400" dirty="0"/>
              <a:t>Computes separately the value V(s) and advantage A(s, a) functions</a:t>
            </a:r>
          </a:p>
          <a:p>
            <a:endParaRPr lang="en-IE" sz="2400" dirty="0"/>
          </a:p>
          <a:p>
            <a:r>
              <a:rPr lang="en-IE" sz="2400" dirty="0"/>
              <a:t>Two streams </a:t>
            </a:r>
          </a:p>
          <a:p>
            <a:pPr lvl="1"/>
            <a:r>
              <a:rPr lang="en-IE" sz="1800" dirty="0"/>
              <a:t>Each stream represents one of these functions.</a:t>
            </a:r>
          </a:p>
          <a:p>
            <a:endParaRPr lang="en-IE" sz="2000" dirty="0"/>
          </a:p>
          <a:p>
            <a:r>
              <a:rPr lang="en-IE" sz="2400" dirty="0"/>
              <a:t>Streams are combined by an convolutional layer to produce an estimate of the state-action value Q(s, a).</a:t>
            </a:r>
          </a:p>
          <a:p>
            <a:endParaRPr lang="en-IE" sz="24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51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03761" y="355099"/>
            <a:ext cx="4704436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Representation</a:t>
            </a:r>
            <a:endParaRPr dirty="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/>
          <a:srcRect t="13763" r="18344"/>
          <a:stretch/>
        </p:blipFill>
        <p:spPr>
          <a:xfrm>
            <a:off x="598641" y="2196936"/>
            <a:ext cx="2393941" cy="22800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" name="Google Shape;153;p20">
            <a:extLst>
              <a:ext uri="{FF2B5EF4-FFF2-40B4-BE49-F238E27FC236}">
                <a16:creationId xmlns:a16="http://schemas.microsoft.com/office/drawing/2014/main" id="{87CE56D9-2F72-B74C-8CDF-7D6B1A634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1382" y="4476998"/>
            <a:ext cx="2371200" cy="18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Simulator Environment State</a:t>
            </a:r>
            <a:endParaRPr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DC06D-D810-9046-B183-529879131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26" y="1112762"/>
            <a:ext cx="1756898" cy="2280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E9269B-31B5-0349-A426-2827FA50E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070944"/>
            <a:ext cx="2647950" cy="1917700"/>
          </a:xfrm>
          <a:prstGeom prst="rect">
            <a:avLst/>
          </a:prstGeom>
        </p:spPr>
      </p:pic>
      <p:sp>
        <p:nvSpPr>
          <p:cNvPr id="15" name="Google Shape;153;p20">
            <a:extLst>
              <a:ext uri="{FF2B5EF4-FFF2-40B4-BE49-F238E27FC236}">
                <a16:creationId xmlns:a16="http://schemas.microsoft.com/office/drawing/2014/main" id="{FAACBEAA-8B58-E04F-8368-27E55676083F}"/>
              </a:ext>
            </a:extLst>
          </p:cNvPr>
          <p:cNvSpPr txBox="1">
            <a:spLocks/>
          </p:cNvSpPr>
          <p:nvPr/>
        </p:nvSpPr>
        <p:spPr>
          <a:xfrm>
            <a:off x="5624775" y="3179344"/>
            <a:ext cx="2371200" cy="5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IE" sz="2000" b="1" dirty="0"/>
              <a:t>Position Matrix</a:t>
            </a:r>
          </a:p>
        </p:txBody>
      </p:sp>
      <p:sp>
        <p:nvSpPr>
          <p:cNvPr id="16" name="Google Shape;153;p20">
            <a:extLst>
              <a:ext uri="{FF2B5EF4-FFF2-40B4-BE49-F238E27FC236}">
                <a16:creationId xmlns:a16="http://schemas.microsoft.com/office/drawing/2014/main" id="{65BD00E5-E497-BB44-85DB-5324B1BF2662}"/>
              </a:ext>
            </a:extLst>
          </p:cNvPr>
          <p:cNvSpPr txBox="1">
            <a:spLocks/>
          </p:cNvSpPr>
          <p:nvPr/>
        </p:nvSpPr>
        <p:spPr>
          <a:xfrm>
            <a:off x="5486400" y="5898630"/>
            <a:ext cx="2371200" cy="52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en-IE" sz="2000" b="1" dirty="0"/>
              <a:t>Speed Matrix</a:t>
            </a:r>
          </a:p>
        </p:txBody>
      </p:sp>
      <p:sp>
        <p:nvSpPr>
          <p:cNvPr id="17" name="Google Shape;238;p27">
            <a:extLst>
              <a:ext uri="{FF2B5EF4-FFF2-40B4-BE49-F238E27FC236}">
                <a16:creationId xmlns:a16="http://schemas.microsoft.com/office/drawing/2014/main" id="{0B944D16-D2B6-C548-85FA-AEE50C7E62E0}"/>
              </a:ext>
            </a:extLst>
          </p:cNvPr>
          <p:cNvSpPr/>
          <p:nvPr/>
        </p:nvSpPr>
        <p:spPr>
          <a:xfrm>
            <a:off x="3509159" y="3179344"/>
            <a:ext cx="1599038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4CA93-5B72-1F45-882A-1668392E1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173" y="355099"/>
            <a:ext cx="6241827" cy="6014852"/>
          </a:xfrm>
          <a:prstGeom prst="rect">
            <a:avLst/>
          </a:prstGeom>
        </p:spPr>
      </p:pic>
      <p:sp>
        <p:nvSpPr>
          <p:cNvPr id="18" name="Google Shape;144;p19">
            <a:extLst>
              <a:ext uri="{FF2B5EF4-FFF2-40B4-BE49-F238E27FC236}">
                <a16:creationId xmlns:a16="http://schemas.microsoft.com/office/drawing/2014/main" id="{539A13F9-4541-8046-8E1E-111E6F323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731" y="2291700"/>
            <a:ext cx="3136800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Agent with four roads.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-IE" dirty="0"/>
              <a:t>A = {NS, EW, NST; EWT}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03761" y="355099"/>
            <a:ext cx="3584739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Action Space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86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03761" y="355099"/>
            <a:ext cx="3584739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Action Space</a:t>
            </a:r>
            <a:endParaRPr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" name="Google Shape;144;p19">
            <a:extLst>
              <a:ext uri="{FF2B5EF4-FFF2-40B4-BE49-F238E27FC236}">
                <a16:creationId xmlns:a16="http://schemas.microsoft.com/office/drawing/2014/main" id="{539A13F9-4541-8046-8E1E-111E6F323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3760" y="2291700"/>
            <a:ext cx="3584739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Agent with three roads.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>
              <a:buNone/>
            </a:pPr>
            <a:r>
              <a:rPr lang="en-IE" dirty="0"/>
              <a:t>A = {NS, EW, EWT}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F5CD7-8E37-5349-B430-D7494BA3D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03" y="1229599"/>
            <a:ext cx="5494197" cy="3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7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03761" y="355099"/>
            <a:ext cx="4417621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Reward Function</a:t>
            </a:r>
            <a:endParaRPr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5A32D7-2133-AE43-BE69-4EB11639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17750"/>
            <a:ext cx="89916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4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36" y="274650"/>
            <a:ext cx="694066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Fingerprint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Google Shape;125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15636" y="1417650"/>
                <a:ext cx="8372104" cy="5150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IE" sz="2400" dirty="0"/>
                  <a:t>Incompatibility of Experience Replay</a:t>
                </a:r>
              </a:p>
              <a:p>
                <a:endParaRPr lang="en-IE" sz="2400" dirty="0"/>
              </a:p>
              <a:p>
                <a:r>
                  <a:rPr lang="en-IE" sz="2400" dirty="0"/>
                  <a:t>Associates the data in replay memory with the age of the data</a:t>
                </a:r>
                <a:endParaRPr lang="en-IE" sz="1400" dirty="0"/>
              </a:p>
              <a:p>
                <a:endParaRPr lang="en-IE" sz="1600" dirty="0"/>
              </a:p>
              <a:p>
                <a:r>
                  <a:rPr lang="en-IE" sz="2400" dirty="0"/>
                  <a:t>Gradually changes over training time</a:t>
                </a:r>
              </a:p>
              <a:p>
                <a:endParaRPr lang="en-IE" sz="2400" dirty="0"/>
              </a:p>
              <a:p>
                <a:r>
                  <a:rPr lang="en-IE" sz="2400" dirty="0"/>
                  <a:t>Our fingerprint definition:</a:t>
                </a:r>
              </a:p>
              <a:p>
                <a:pPr lvl="1"/>
                <a:r>
                  <a:rPr lang="en-IE" sz="1800" dirty="0"/>
                  <a:t>Importance weights of the prioritized experience replay and the TD-Errors vectors sampled from the other agents into the observation function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E" sz="1800" dirty="0"/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IE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IE" sz="1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E" sz="1800" dirty="0"/>
                          <m:t>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m:rPr>
                        <m:nor/>
                      </m:rPr>
                      <a:rPr lang="en-IE" sz="1800" dirty="0"/>
                      <m:t>, </m:t>
                    </m:r>
                    <m:sSub>
                      <m:sSubPr>
                        <m:ctrlPr>
                          <a:rPr lang="en-I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E" sz="1800" dirty="0"/>
              </a:p>
              <a:p>
                <a:pPr lvl="1"/>
                <a:r>
                  <a:rPr lang="en-IE" sz="1800" dirty="0"/>
                  <a:t>Matrix F</a:t>
                </a:r>
              </a:p>
              <a:p>
                <a:pPr lvl="1"/>
                <a:endParaRPr lang="en-IE" sz="1800" dirty="0"/>
              </a:p>
              <a:p>
                <a:pPr marL="38100" indent="0">
                  <a:buNone/>
                </a:pPr>
                <a:endParaRPr lang="en-IE" sz="2400" dirty="0"/>
              </a:p>
            </p:txBody>
          </p:sp>
        </mc:Choice>
        <mc:Fallback>
          <p:sp>
            <p:nvSpPr>
              <p:cNvPr id="125" name="Google Shape;125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36" y="1417650"/>
                <a:ext cx="8372104" cy="5150200"/>
              </a:xfrm>
              <a:prstGeom prst="rect">
                <a:avLst/>
              </a:prstGeom>
              <a:blipFill>
                <a:blip r:embed="rId3"/>
                <a:stretch>
                  <a:fillRect l="-1515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001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35" y="274650"/>
            <a:ext cx="7825839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Neural Network Architecture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7A275-3A19-A34E-9BFA-A1B5C841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86" y="1702582"/>
            <a:ext cx="8328748" cy="37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7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1308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7ECEFD"/>
                </a:solidFill>
              </a:rPr>
              <a:t>Evaluation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872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940500" y="1729346"/>
            <a:ext cx="7517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Simulator of Urban Traffic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D2486-7444-3F44-8388-F1B02D6A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84" y="4339529"/>
            <a:ext cx="1567032" cy="1335539"/>
          </a:xfrm>
          <a:prstGeom prst="rect">
            <a:avLst/>
          </a:prstGeom>
        </p:spPr>
      </p:pic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940500" y="5538013"/>
            <a:ext cx="7517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E" sz="2400" dirty="0"/>
              <a:t>Open source machine learning framework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400AD-AA3F-D14A-B6B1-E0E610372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179" y="2546467"/>
            <a:ext cx="1742196" cy="1206136"/>
          </a:xfrm>
          <a:prstGeom prst="rect">
            <a:avLst/>
          </a:prstGeom>
        </p:spPr>
      </p:pic>
      <p:sp>
        <p:nvSpPr>
          <p:cNvPr id="235" name="Google Shape;235;p27"/>
          <p:cNvSpPr txBox="1">
            <a:spLocks noGrp="1"/>
          </p:cNvSpPr>
          <p:nvPr>
            <p:ph type="subTitle" idx="4294967295"/>
          </p:nvPr>
        </p:nvSpPr>
        <p:spPr>
          <a:xfrm>
            <a:off x="940500" y="3634348"/>
            <a:ext cx="75177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err="1"/>
              <a:t>OpenAI</a:t>
            </a:r>
            <a:r>
              <a:rPr lang="en" sz="2400" dirty="0"/>
              <a:t> Baselines: Reinforcement Learning framework</a:t>
            </a:r>
            <a:endParaRPr sz="2400" dirty="0"/>
          </a:p>
        </p:txBody>
      </p:sp>
      <p:sp>
        <p:nvSpPr>
          <p:cNvPr id="236" name="Google Shape;236;p27"/>
          <p:cNvSpPr/>
          <p:nvPr/>
        </p:nvSpPr>
        <p:spPr>
          <a:xfrm>
            <a:off x="0" y="4701494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0" y="276750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572D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-5307" y="892780"/>
            <a:ext cx="940500" cy="8916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2F81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AAEE5F-AA04-6B41-A7A3-AC195DE5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36" y="880899"/>
            <a:ext cx="23749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53143" y="587125"/>
            <a:ext cx="5823982" cy="529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7ECEFD"/>
                </a:solidFill>
              </a:rPr>
              <a:t>Agenda</a:t>
            </a:r>
            <a:endParaRPr sz="4000" dirty="0">
              <a:solidFill>
                <a:srgbClr val="7ECEFD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653143" y="1401288"/>
            <a:ext cx="6151418" cy="4557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Independent DQN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Results and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Conclusions and Future Work</a:t>
            </a:r>
            <a:endParaRPr sz="20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6C267-31C9-8341-AA00-1E84F65D6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54947" y="2492155"/>
            <a:ext cx="6857996" cy="18736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Layout</a:t>
            </a:r>
            <a:endParaRPr dirty="0"/>
          </a:p>
        </p:txBody>
      </p:sp>
      <p:sp>
        <p:nvSpPr>
          <p:cNvPr id="203" name="Google Shape;203;p2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E152B-C997-AE46-B530-678D6ADEB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21" y="1459615"/>
            <a:ext cx="5054957" cy="4904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741D6-B4A5-AD46-AE67-BE2D25343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521" y="1459615"/>
            <a:ext cx="5054957" cy="49045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Experiments</a:t>
            </a:r>
            <a:endParaRPr dirty="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893700" y="25146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Metrics</a:t>
            </a:r>
          </a:p>
          <a:p>
            <a:pPr marL="285750" indent="-285750"/>
            <a:r>
              <a:rPr lang="en" dirty="0"/>
              <a:t>Cumulative Reward</a:t>
            </a:r>
          </a:p>
          <a:p>
            <a:pPr marL="285750" indent="-285750"/>
            <a:r>
              <a:rPr lang="en" dirty="0"/>
              <a:t>Average Waiting Time</a:t>
            </a:r>
            <a:endParaRPr dirty="0"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2"/>
          </p:nvPr>
        </p:nvSpPr>
        <p:spPr>
          <a:xfrm>
            <a:off x="3468825" y="2514600"/>
            <a:ext cx="2662595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IDQN combinations</a:t>
            </a:r>
          </a:p>
          <a:p>
            <a:pPr marL="285750" indent="-285750"/>
            <a:r>
              <a:rPr lang="en-IE" dirty="0"/>
              <a:t>Without experience replay (PEMR Disabled)</a:t>
            </a:r>
          </a:p>
          <a:p>
            <a:pPr marL="285750" indent="-285750"/>
            <a:r>
              <a:rPr lang="en-IE" dirty="0"/>
              <a:t>With prioritized experience replay (PEMR).</a:t>
            </a:r>
          </a:p>
          <a:p>
            <a:pPr marL="285750" indent="-285750"/>
            <a:r>
              <a:rPr lang="en-IE" dirty="0"/>
              <a:t>With prioritized experience replay and fingerprint (PEMR + FP)</a:t>
            </a:r>
          </a:p>
          <a:p>
            <a:pPr marL="285750" indent="-285750"/>
            <a:r>
              <a:rPr lang="en-IE" dirty="0"/>
              <a:t>Fixed time (FT)*</a:t>
            </a:r>
          </a:p>
          <a:p>
            <a:pPr marL="285750" indent="-285750"/>
            <a:endParaRPr lang="en-IE" dirty="0"/>
          </a:p>
          <a:p>
            <a:pPr marL="285750" indent="-285750"/>
            <a:endParaRPr lang="en-IE" dirty="0"/>
          </a:p>
          <a:p>
            <a:pPr marL="285750" indent="-285750"/>
            <a:endParaRPr lang="en-IE" dirty="0"/>
          </a:p>
          <a:p>
            <a:pPr marL="285750" indent="-285750"/>
            <a:endParaRPr lang="en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6131420" y="2514600"/>
            <a:ext cx="2491200" cy="17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Traffic Conditions</a:t>
            </a:r>
            <a:endParaRPr b="1" dirty="0"/>
          </a:p>
          <a:p>
            <a:pPr marL="171450" indent="-171450"/>
            <a:r>
              <a:rPr lang="en-US" sz="1200" dirty="0"/>
              <a:t>Low traffic load</a:t>
            </a:r>
          </a:p>
          <a:p>
            <a:pPr marL="171450" indent="-171450"/>
            <a:r>
              <a:rPr lang="en-US" sz="1200" dirty="0"/>
              <a:t>High traffic load</a:t>
            </a:r>
            <a:endParaRPr sz="1200" dirty="0"/>
          </a:p>
        </p:txBody>
      </p:sp>
      <p:sp>
        <p:nvSpPr>
          <p:cNvPr id="266" name="Google Shape;266;p29"/>
          <p:cNvSpPr/>
          <p:nvPr/>
        </p:nvSpPr>
        <p:spPr>
          <a:xfrm>
            <a:off x="977625" y="1866100"/>
            <a:ext cx="692400" cy="692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3608154" y="1866100"/>
            <a:ext cx="692400" cy="6924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6238682" y="1866100"/>
            <a:ext cx="692400" cy="6924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7" name="Google Shape;542;p38">
            <a:extLst>
              <a:ext uri="{FF2B5EF4-FFF2-40B4-BE49-F238E27FC236}">
                <a16:creationId xmlns:a16="http://schemas.microsoft.com/office/drawing/2014/main" id="{EAEB4CA6-1683-3948-8AEB-2DA2D5034470}"/>
              </a:ext>
            </a:extLst>
          </p:cNvPr>
          <p:cNvGrpSpPr/>
          <p:nvPr/>
        </p:nvGrpSpPr>
        <p:grpSpPr>
          <a:xfrm>
            <a:off x="1120688" y="2023668"/>
            <a:ext cx="378750" cy="277698"/>
            <a:chOff x="3936375" y="3703750"/>
            <a:chExt cx="453050" cy="332175"/>
          </a:xfrm>
        </p:grpSpPr>
        <p:sp>
          <p:nvSpPr>
            <p:cNvPr id="38" name="Google Shape;543;p38">
              <a:extLst>
                <a:ext uri="{FF2B5EF4-FFF2-40B4-BE49-F238E27FC236}">
                  <a16:creationId xmlns:a16="http://schemas.microsoft.com/office/drawing/2014/main" id="{5E04F862-5373-CC47-AE52-7D2BCB4CE3AD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4;p38">
              <a:extLst>
                <a:ext uri="{FF2B5EF4-FFF2-40B4-BE49-F238E27FC236}">
                  <a16:creationId xmlns:a16="http://schemas.microsoft.com/office/drawing/2014/main" id="{A93FFC21-55A1-9A4F-828D-FAF846F8492D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5;p38">
              <a:extLst>
                <a:ext uri="{FF2B5EF4-FFF2-40B4-BE49-F238E27FC236}">
                  <a16:creationId xmlns:a16="http://schemas.microsoft.com/office/drawing/2014/main" id="{B50BB39F-A937-0847-AAD1-06E150FBBCB8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6;p38">
              <a:extLst>
                <a:ext uri="{FF2B5EF4-FFF2-40B4-BE49-F238E27FC236}">
                  <a16:creationId xmlns:a16="http://schemas.microsoft.com/office/drawing/2014/main" id="{274447FA-4210-EC42-B738-C16D27C25E97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7;p38">
              <a:extLst>
                <a:ext uri="{FF2B5EF4-FFF2-40B4-BE49-F238E27FC236}">
                  <a16:creationId xmlns:a16="http://schemas.microsoft.com/office/drawing/2014/main" id="{E88EAF1E-2DCB-8042-A0B6-1BF4575D440A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578;p38">
            <a:extLst>
              <a:ext uri="{FF2B5EF4-FFF2-40B4-BE49-F238E27FC236}">
                <a16:creationId xmlns:a16="http://schemas.microsoft.com/office/drawing/2014/main" id="{76A11FC8-5790-CA4A-86AA-90F94950F586}"/>
              </a:ext>
            </a:extLst>
          </p:cNvPr>
          <p:cNvGrpSpPr/>
          <p:nvPr/>
        </p:nvGrpSpPr>
        <p:grpSpPr>
          <a:xfrm>
            <a:off x="6381384" y="2038997"/>
            <a:ext cx="393045" cy="332833"/>
            <a:chOff x="5275975" y="4344850"/>
            <a:chExt cx="470150" cy="398125"/>
          </a:xfrm>
        </p:grpSpPr>
        <p:sp>
          <p:nvSpPr>
            <p:cNvPr id="48" name="Google Shape;579;p38">
              <a:extLst>
                <a:ext uri="{FF2B5EF4-FFF2-40B4-BE49-F238E27FC236}">
                  <a16:creationId xmlns:a16="http://schemas.microsoft.com/office/drawing/2014/main" id="{A26672F0-77E5-E143-8322-2E677CE95795}"/>
                </a:ext>
              </a:extLst>
            </p:cNvPr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0;p38">
              <a:extLst>
                <a:ext uri="{FF2B5EF4-FFF2-40B4-BE49-F238E27FC236}">
                  <a16:creationId xmlns:a16="http://schemas.microsoft.com/office/drawing/2014/main" id="{612E2526-00D0-F149-8CC1-C8F018EED271}"/>
                </a:ext>
              </a:extLst>
            </p:cNvPr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1;p38">
              <a:extLst>
                <a:ext uri="{FF2B5EF4-FFF2-40B4-BE49-F238E27FC236}">
                  <a16:creationId xmlns:a16="http://schemas.microsoft.com/office/drawing/2014/main" id="{4F323300-10B4-FC49-95E4-AC28A7FE5AE8}"/>
                </a:ext>
              </a:extLst>
            </p:cNvPr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282;p29">
            <a:extLst>
              <a:ext uri="{FF2B5EF4-FFF2-40B4-BE49-F238E27FC236}">
                <a16:creationId xmlns:a16="http://schemas.microsoft.com/office/drawing/2014/main" id="{A2002EDA-863F-6048-ADAE-AD8EA43A546B}"/>
              </a:ext>
            </a:extLst>
          </p:cNvPr>
          <p:cNvGrpSpPr/>
          <p:nvPr/>
        </p:nvGrpSpPr>
        <p:grpSpPr>
          <a:xfrm>
            <a:off x="3731547" y="2054095"/>
            <a:ext cx="427781" cy="316489"/>
            <a:chOff x="5255200" y="3006475"/>
            <a:chExt cx="511700" cy="378575"/>
          </a:xfrm>
        </p:grpSpPr>
        <p:sp>
          <p:nvSpPr>
            <p:cNvPr id="52" name="Google Shape;283;p29">
              <a:extLst>
                <a:ext uri="{FF2B5EF4-FFF2-40B4-BE49-F238E27FC236}">
                  <a16:creationId xmlns:a16="http://schemas.microsoft.com/office/drawing/2014/main" id="{81FD7FD4-679A-A544-BE56-43A9B4D13CAA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4;p29">
              <a:extLst>
                <a:ext uri="{FF2B5EF4-FFF2-40B4-BE49-F238E27FC236}">
                  <a16:creationId xmlns:a16="http://schemas.microsoft.com/office/drawing/2014/main" id="{7D0A6913-D868-F54E-95BB-AA5EBDD66348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802365"/>
            <a:ext cx="7772400" cy="2579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7ECEFD"/>
                </a:solidFill>
              </a:rPr>
              <a:t>Results </a:t>
            </a:r>
            <a:br>
              <a:rPr lang="en-US" sz="7200" dirty="0">
                <a:solidFill>
                  <a:srgbClr val="7ECEFD"/>
                </a:solidFill>
              </a:rPr>
            </a:br>
            <a:r>
              <a:rPr lang="en-US" sz="7200" dirty="0">
                <a:solidFill>
                  <a:srgbClr val="7ECEFD"/>
                </a:solidFill>
              </a:rPr>
              <a:t>and </a:t>
            </a:r>
            <a:br>
              <a:rPr lang="en-US" sz="7200" dirty="0">
                <a:solidFill>
                  <a:srgbClr val="7ECEFD"/>
                </a:solidFill>
              </a:rPr>
            </a:br>
            <a:r>
              <a:rPr lang="en-US" sz="7200" dirty="0">
                <a:solidFill>
                  <a:srgbClr val="7ECEFD"/>
                </a:solidFill>
              </a:rPr>
              <a:t>Analysis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852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7F3C-322C-F441-867A-DE5C927E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53" y="-95003"/>
            <a:ext cx="8207493" cy="67820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B7F3C-322C-F441-867A-DE5C927E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6" y="2048754"/>
            <a:ext cx="9043084" cy="3764478"/>
          </a:xfrm>
          <a:prstGeom prst="rect">
            <a:avLst/>
          </a:prstGeom>
        </p:spPr>
      </p:pic>
      <p:sp>
        <p:nvSpPr>
          <p:cNvPr id="4" name="Google Shape;145;p19">
            <a:extLst>
              <a:ext uri="{FF2B5EF4-FFF2-40B4-BE49-F238E27FC236}">
                <a16:creationId xmlns:a16="http://schemas.microsoft.com/office/drawing/2014/main" id="{B52855D2-2495-3240-AE05-EDE57A295F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888" y="354809"/>
            <a:ext cx="7993687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E" dirty="0"/>
              <a:t>Comparison against </a:t>
            </a:r>
            <a:br>
              <a:rPr lang="en-IE" dirty="0"/>
            </a:br>
            <a:r>
              <a:rPr lang="en-IE" dirty="0"/>
              <a:t>Normal experience replay (EMR)</a:t>
            </a:r>
          </a:p>
        </p:txBody>
      </p:sp>
    </p:spTree>
    <p:extLst>
      <p:ext uri="{BB962C8B-B14F-4D97-AF65-F5344CB8AC3E}">
        <p14:creationId xmlns:p14="http://schemas.microsoft.com/office/powerpoint/2010/main" val="399755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802365"/>
            <a:ext cx="7772400" cy="2579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7ECEFD"/>
                </a:solidFill>
              </a:rPr>
              <a:t>Conclusion </a:t>
            </a:r>
            <a:br>
              <a:rPr lang="en-US" sz="7200" dirty="0">
                <a:solidFill>
                  <a:srgbClr val="7ECEFD"/>
                </a:solidFill>
              </a:rPr>
            </a:br>
            <a:r>
              <a:rPr lang="en-US" sz="7200" dirty="0">
                <a:solidFill>
                  <a:srgbClr val="7ECEFD"/>
                </a:solidFill>
              </a:rPr>
              <a:t>and </a:t>
            </a:r>
            <a:br>
              <a:rPr lang="en-US" sz="7200" dirty="0">
                <a:solidFill>
                  <a:srgbClr val="7ECEFD"/>
                </a:solidFill>
              </a:rPr>
            </a:br>
            <a:r>
              <a:rPr lang="en-US" sz="7200" dirty="0">
                <a:solidFill>
                  <a:srgbClr val="7ECEFD"/>
                </a:solidFill>
              </a:rPr>
              <a:t>Future Work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383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15636" y="274650"/>
            <a:ext cx="8372104" cy="62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E" sz="2400" dirty="0"/>
              <a:t>First approach for</a:t>
            </a:r>
            <a:r>
              <a:rPr lang="en-IE" sz="2000" dirty="0"/>
              <a:t> </a:t>
            </a:r>
            <a:r>
              <a:rPr lang="en-IE" sz="2400" dirty="0"/>
              <a:t>heterogeneous multi-agent DRL in Urban Traffic Control</a:t>
            </a:r>
          </a:p>
          <a:p>
            <a:pPr marL="38100" indent="0">
              <a:buNone/>
            </a:pPr>
            <a:endParaRPr lang="en-IE" sz="2400" dirty="0"/>
          </a:p>
          <a:p>
            <a:r>
              <a:rPr lang="en-IE" sz="2400" dirty="0"/>
              <a:t>IDQN is suitable and can deal with non-stationarity</a:t>
            </a:r>
          </a:p>
          <a:p>
            <a:endParaRPr lang="en-IE" sz="2000" dirty="0"/>
          </a:p>
          <a:p>
            <a:r>
              <a:rPr lang="en-IE" sz="2400" dirty="0"/>
              <a:t>High traffic load requires further investigation</a:t>
            </a:r>
          </a:p>
          <a:p>
            <a:endParaRPr lang="en-IE" sz="2400" dirty="0"/>
          </a:p>
          <a:p>
            <a:r>
              <a:rPr lang="en-IE" sz="2400" dirty="0"/>
              <a:t>Experience replay mandatory</a:t>
            </a:r>
          </a:p>
          <a:p>
            <a:endParaRPr lang="en-IE" sz="2400" dirty="0"/>
          </a:p>
          <a:p>
            <a:r>
              <a:rPr lang="en-IE" sz="2400" dirty="0"/>
              <a:t>Further investigation for the fingerprint</a:t>
            </a:r>
          </a:p>
          <a:p>
            <a:endParaRPr lang="en-IE" sz="2400" dirty="0"/>
          </a:p>
          <a:p>
            <a:r>
              <a:rPr lang="en-IE" sz="2400" dirty="0"/>
              <a:t>Compare against RL approaches</a:t>
            </a:r>
          </a:p>
          <a:p>
            <a:endParaRPr lang="en-IE" sz="2400" dirty="0"/>
          </a:p>
          <a:p>
            <a:r>
              <a:rPr lang="en-IE" sz="2400" dirty="0"/>
              <a:t>And more…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854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916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916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ECEFD"/>
                </a:solidFill>
              </a:rPr>
              <a:t>Introduction</a:t>
            </a:r>
            <a:endParaRPr sz="7200" dirty="0">
              <a:solidFill>
                <a:srgbClr val="7ECEFD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36" y="274650"/>
            <a:ext cx="694066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Reinforcement Learning (RL)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15636" y="1745672"/>
            <a:ext cx="8372104" cy="4822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en-US" sz="2400" dirty="0"/>
              <a:t>Capacity to </a:t>
            </a:r>
            <a:r>
              <a:rPr lang="en" sz="2400" dirty="0"/>
              <a:t>learn the dynamics of complex problems without any human intervention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Single and multiple junctions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Curse of dimensionality</a:t>
            </a:r>
          </a:p>
          <a:p>
            <a:pPr lvl="1"/>
            <a:r>
              <a:rPr lang="en-US" sz="1800" dirty="0"/>
              <a:t>Exponential growth of the state and action spaces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60DF8-F78D-A848-855F-CC1B58EE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30" y="4539024"/>
            <a:ext cx="5290354" cy="2028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24A28-0702-C84A-8BD7-0A3DA0878D21}"/>
              </a:ext>
            </a:extLst>
          </p:cNvPr>
          <p:cNvSpPr txBox="1"/>
          <p:nvPr/>
        </p:nvSpPr>
        <p:spPr>
          <a:xfrm>
            <a:off x="1541878" y="6567243"/>
            <a:ext cx="6119620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IE" sz="800" dirty="0"/>
              <a:t>Richard S. Sutton and Andrew G. </a:t>
            </a:r>
            <a:r>
              <a:rPr lang="en-IE" sz="800" dirty="0" err="1"/>
              <a:t>Barto</a:t>
            </a:r>
            <a:r>
              <a:rPr lang="en-IE" sz="800" dirty="0"/>
              <a:t>, Reinforcement Learning, Second Edition An Introduction. MIT Press, second </a:t>
            </a:r>
            <a:r>
              <a:rPr lang="en-IE" sz="800" dirty="0" err="1"/>
              <a:t>edi</a:t>
            </a:r>
            <a:r>
              <a:rPr lang="en-IE" sz="800" dirty="0"/>
              <a:t> ed., 2018.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35" y="274650"/>
            <a:ext cx="7944593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Reinforcement Learning (DRL)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15636" y="1417650"/>
            <a:ext cx="8372104" cy="51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en-US" sz="2400" dirty="0"/>
              <a:t>Deep Learning + Reinforcement Learning 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endParaRPr lang="en-US" sz="2400" dirty="0"/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en-US" sz="2400" dirty="0"/>
              <a:t>Neural Networks to tackle curse of dimensionality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endParaRPr lang="en-US" sz="2400" dirty="0"/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r>
              <a:rPr lang="en-US" sz="2400" dirty="0"/>
              <a:t>Proved to work for single junction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▷"/>
            </a:pPr>
            <a:endParaRPr lang="en-US" sz="2400" dirty="0"/>
          </a:p>
          <a:p>
            <a:r>
              <a:rPr lang="en-US" sz="2400" dirty="0"/>
              <a:t>Only homogenous multiple junctions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By taking advantage of the similarity of agents</a:t>
            </a:r>
            <a:endParaRPr sz="18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636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2"/>
            <a:ext cx="7772400" cy="2924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ECEFD"/>
                </a:solidFill>
              </a:rPr>
              <a:t>Independent Deep Q-Network</a:t>
            </a:r>
            <a:br>
              <a:rPr lang="en" sz="7200" dirty="0">
                <a:solidFill>
                  <a:srgbClr val="7ECEFD"/>
                </a:solidFill>
              </a:rPr>
            </a:br>
            <a:r>
              <a:rPr lang="en" sz="7200" dirty="0">
                <a:solidFill>
                  <a:srgbClr val="7ECEFD"/>
                </a:solidFill>
              </a:rPr>
              <a:t>(IDQN)</a:t>
            </a:r>
            <a:endParaRPr sz="7200" dirty="0">
              <a:solidFill>
                <a:srgbClr val="7ECEFD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9496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36" y="274650"/>
            <a:ext cx="694066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IDQN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15636" y="1417650"/>
            <a:ext cx="8372104" cy="51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E" sz="2400" dirty="0"/>
              <a:t>Independent and simultaneous learning </a:t>
            </a:r>
          </a:p>
          <a:p>
            <a:pPr lvl="1" algn="just"/>
            <a:r>
              <a:rPr lang="en-IE" sz="1800" dirty="0"/>
              <a:t>Local policy</a:t>
            </a:r>
          </a:p>
          <a:p>
            <a:pPr lvl="1" algn="just"/>
            <a:r>
              <a:rPr lang="en-IE" sz="1800" dirty="0"/>
              <a:t>Treat other agents as part of the environment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Nonstationary from the point of view of each agent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IE" sz="2400" dirty="0" err="1"/>
              <a:t>Dueling</a:t>
            </a:r>
            <a:r>
              <a:rPr lang="en-IE" sz="2400" dirty="0"/>
              <a:t> Double Deep Q-Networks (DDDQN)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Incompatibility of Experience Replay Memory</a:t>
            </a:r>
          </a:p>
          <a:p>
            <a:r>
              <a:rPr lang="en-IE" sz="2400" dirty="0"/>
              <a:t>Proposed Solution: a </a:t>
            </a:r>
            <a:r>
              <a:rPr lang="en-IE" sz="2400" b="1" dirty="0">
                <a:solidFill>
                  <a:schemeClr val="tx1"/>
                </a:solidFill>
              </a:rPr>
              <a:t>fingerprint</a:t>
            </a:r>
            <a:r>
              <a:rPr lang="en-IE" sz="2400" b="1" dirty="0"/>
              <a:t> </a:t>
            </a:r>
            <a:r>
              <a:rPr lang="en-IE" sz="2400" dirty="0"/>
              <a:t>to</a:t>
            </a:r>
            <a:r>
              <a:rPr lang="en-IE" sz="3200" dirty="0"/>
              <a:t> </a:t>
            </a:r>
            <a:r>
              <a:rPr lang="en-IE" sz="2400" dirty="0"/>
              <a:t>disambiguates the age of the data sampled from the replay memory</a:t>
            </a:r>
          </a:p>
          <a:p>
            <a:pPr>
              <a:lnSpc>
                <a:spcPct val="150000"/>
              </a:lnSpc>
            </a:pPr>
            <a:endParaRPr lang="en-IE" sz="2400" b="1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886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36" y="274650"/>
            <a:ext cx="694066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Q Network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15636" y="1417650"/>
            <a:ext cx="8372104" cy="51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E" sz="2400" dirty="0"/>
              <a:t>Experience Replay </a:t>
            </a:r>
          </a:p>
          <a:p>
            <a:pPr lvl="1"/>
            <a:r>
              <a:rPr lang="en-IE" sz="1800" dirty="0"/>
              <a:t>Stores the agent's experiences at each time step in a dataset</a:t>
            </a:r>
          </a:p>
          <a:p>
            <a:pPr lvl="1"/>
            <a:r>
              <a:rPr lang="en-IE" sz="1800" dirty="0"/>
              <a:t>Mini batches drawn uniformly at random from the dataset are applied as Q-updates during the training</a:t>
            </a:r>
          </a:p>
          <a:p>
            <a:endParaRPr lang="en-IE" sz="2000" dirty="0"/>
          </a:p>
          <a:p>
            <a:r>
              <a:rPr lang="en-IE" sz="2400" dirty="0"/>
              <a:t>Target Network</a:t>
            </a:r>
            <a:endParaRPr lang="en-IE" sz="800" b="1" dirty="0"/>
          </a:p>
          <a:p>
            <a:pPr lvl="1"/>
            <a:r>
              <a:rPr lang="en-IE" sz="1800" dirty="0"/>
              <a:t>Separate network (exact copy of Q-Network)</a:t>
            </a:r>
          </a:p>
          <a:p>
            <a:pPr lvl="1"/>
            <a:r>
              <a:rPr lang="en-IE" sz="1800" dirty="0"/>
              <a:t>Parameters are only updated with the Q-network parameters every C steps and are held fixed between individual updates</a:t>
            </a:r>
          </a:p>
          <a:p>
            <a:pPr lvl="1"/>
            <a:endParaRPr lang="en-IE" sz="1800" dirty="0"/>
          </a:p>
          <a:p>
            <a:endParaRPr lang="en-IE" sz="24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33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415636" y="274650"/>
            <a:ext cx="694066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Double DQN (DDQN)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15636" y="1417650"/>
            <a:ext cx="8372104" cy="51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E" sz="2400" dirty="0"/>
              <a:t>Max operator uses the same values both to select and to evaluate an action. </a:t>
            </a:r>
          </a:p>
          <a:p>
            <a:pPr lvl="1"/>
            <a:r>
              <a:rPr lang="en-IE" sz="1800" dirty="0"/>
              <a:t>Select overestimated values, resulting in overoptimistic value estimates</a:t>
            </a:r>
            <a:endParaRPr lang="en-IE" sz="2400" dirty="0"/>
          </a:p>
          <a:p>
            <a:pPr>
              <a:lnSpc>
                <a:spcPct val="150000"/>
              </a:lnSpc>
            </a:pPr>
            <a:r>
              <a:rPr lang="en-IE" sz="2400" dirty="0"/>
              <a:t>Decouples the selection and evaluation</a:t>
            </a:r>
          </a:p>
          <a:p>
            <a:pPr>
              <a:lnSpc>
                <a:spcPct val="150000"/>
              </a:lnSpc>
            </a:pPr>
            <a:r>
              <a:rPr lang="en-IE" sz="2400" dirty="0"/>
              <a:t>For DQN:</a:t>
            </a:r>
          </a:p>
          <a:p>
            <a:pPr lvl="1"/>
            <a:r>
              <a:rPr lang="en-IE" sz="1800" dirty="0"/>
              <a:t>No decouple target network</a:t>
            </a:r>
          </a:p>
          <a:p>
            <a:pPr lvl="1"/>
            <a:r>
              <a:rPr lang="en-IE" sz="1800" dirty="0"/>
              <a:t>Evaluate the greedy policy according to the Q-Network, but using the target network to estimate its value</a:t>
            </a:r>
          </a:p>
          <a:p>
            <a:pPr lvl="1"/>
            <a:endParaRPr lang="en-IE" sz="600" dirty="0"/>
          </a:p>
          <a:p>
            <a:pPr lvl="1"/>
            <a:endParaRPr lang="en-IE" sz="1800" dirty="0"/>
          </a:p>
          <a:p>
            <a:endParaRPr lang="en-IE" sz="24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966486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606</Words>
  <Application>Microsoft Macintosh PowerPoint</Application>
  <PresentationFormat>On-screen Show (4:3)</PresentationFormat>
  <Paragraphs>155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Raleway</vt:lpstr>
      <vt:lpstr>Cambria Math</vt:lpstr>
      <vt:lpstr>Arial</vt:lpstr>
      <vt:lpstr>Lato</vt:lpstr>
      <vt:lpstr>Helvetica Neue</vt:lpstr>
      <vt:lpstr>Antonio template</vt:lpstr>
      <vt:lpstr>Heterogenous Multi-Agent Deep Reinforcement Learning for Traffic Lights Control</vt:lpstr>
      <vt:lpstr>Agenda</vt:lpstr>
      <vt:lpstr>Introduction </vt:lpstr>
      <vt:lpstr>Reinforcement Learning (RL)</vt:lpstr>
      <vt:lpstr>Deep Reinforcement Learning (DRL)</vt:lpstr>
      <vt:lpstr>Independent Deep Q-Network (IDQN) </vt:lpstr>
      <vt:lpstr>IDQN</vt:lpstr>
      <vt:lpstr>Deep Q Network</vt:lpstr>
      <vt:lpstr>Double DQN (DDQN)</vt:lpstr>
      <vt:lpstr>Prioritized Experience Replay</vt:lpstr>
      <vt:lpstr>Dueling Network</vt:lpstr>
      <vt:lpstr>State Representation</vt:lpstr>
      <vt:lpstr>Action Space</vt:lpstr>
      <vt:lpstr>Action Space</vt:lpstr>
      <vt:lpstr>Reward Function</vt:lpstr>
      <vt:lpstr>Fingerprint</vt:lpstr>
      <vt:lpstr>Deep Neural Network Architecture</vt:lpstr>
      <vt:lpstr>Evaluation</vt:lpstr>
      <vt:lpstr>PowerPoint Presentation</vt:lpstr>
      <vt:lpstr>Network Layout</vt:lpstr>
      <vt:lpstr>Experiments</vt:lpstr>
      <vt:lpstr>Results  and  Analysis</vt:lpstr>
      <vt:lpstr>PowerPoint Presentation</vt:lpstr>
      <vt:lpstr>Comparison against  Normal experience replay (EMR)</vt:lpstr>
      <vt:lpstr>Conclusion  and  Future Work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Heterogenous Multi-Agent Deep Reinforcement Learning for Traffic Light Control</dc:title>
  <cp:lastModifiedBy>Jeancarlo Arguello</cp:lastModifiedBy>
  <cp:revision>28</cp:revision>
  <dcterms:modified xsi:type="dcterms:W3CDTF">2018-11-04T15:01:31Z</dcterms:modified>
</cp:coreProperties>
</file>